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3" r:id="rId2"/>
    <p:sldId id="327" r:id="rId3"/>
    <p:sldId id="333" r:id="rId4"/>
    <p:sldId id="332" r:id="rId5"/>
    <p:sldId id="334" r:id="rId6"/>
    <p:sldId id="335" r:id="rId7"/>
    <p:sldId id="394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51" r:id="rId21"/>
    <p:sldId id="390" r:id="rId22"/>
    <p:sldId id="395" r:id="rId23"/>
    <p:sldId id="348" r:id="rId24"/>
    <p:sldId id="387" r:id="rId25"/>
    <p:sldId id="388" r:id="rId26"/>
    <p:sldId id="389" r:id="rId27"/>
    <p:sldId id="352" r:id="rId28"/>
    <p:sldId id="349" r:id="rId29"/>
    <p:sldId id="350" r:id="rId30"/>
    <p:sldId id="396" r:id="rId31"/>
    <p:sldId id="26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06F"/>
    <a:srgbClr val="80F4E9"/>
    <a:srgbClr val="7ACDF2"/>
    <a:srgbClr val="27ADE9"/>
    <a:srgbClr val="F7FFD1"/>
    <a:srgbClr val="FFE7B7"/>
    <a:srgbClr val="820000"/>
    <a:srgbClr val="B7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>
      <p:cViewPr>
        <p:scale>
          <a:sx n="75" d="100"/>
          <a:sy n="75" d="100"/>
        </p:scale>
        <p:origin x="-1230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ECDD7-905A-4FD9-8FB8-6D5D55A12CC0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5ECB8-28EC-4553-A5D2-93DCEAD48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1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4E9">
                <a:lumMod val="100000"/>
              </a:srgbClr>
            </a:gs>
            <a:gs pos="100000">
              <a:srgbClr val="27ADE9">
                <a:lumMod val="10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952328"/>
          </a:xfrm>
        </p:spPr>
        <p:txBody>
          <a:bodyPr>
            <a:noAutofit/>
          </a:bodyPr>
          <a:lstStyle/>
          <a:p>
            <a: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  <a:b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800" smtClean="0">
                <a:latin typeface="Calibri" panose="020F0502020204030204" pitchFamily="34" charset="0"/>
                <a:cs typeface="Calibri" panose="020F0502020204030204" pitchFamily="34" charset="0"/>
              </a:rPr>
              <a:t>VAE/GAN</a:t>
            </a:r>
            <a: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6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3496" y="5085184"/>
            <a:ext cx="7744968" cy="1152128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Taeoh Kim</a:t>
            </a:r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MVP LAB</a:t>
            </a:r>
            <a:r>
              <a:rPr lang="ko-KR" altLang="en-US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Seminar</a:t>
            </a:r>
          </a:p>
          <a:p>
            <a:pPr algn="r"/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1b - 2017.7.7</a:t>
            </a:r>
          </a:p>
        </p:txBody>
      </p:sp>
    </p:spTree>
    <p:extLst>
      <p:ext uri="{BB962C8B-B14F-4D97-AF65-F5344CB8AC3E}">
        <p14:creationId xmlns:p14="http://schemas.microsoft.com/office/powerpoint/2010/main" val="1123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99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Is Solution Exist?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2132856"/>
                <a:ext cx="8352928" cy="4292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G Function when D is Optimum</a:t>
                </a:r>
              </a:p>
              <a:p>
                <a:endParaRPr lang="en-US" altLang="ko-KR" sz="2400" b="1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𝑪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𝑮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0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0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0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endParaRPr lang="en-US" altLang="ko-KR" sz="2400" b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=−</m:t>
                      </m:r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𝒍𝒐𝒈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altLang="ko-KR" sz="2400" b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endParaRPr lang="en-US" altLang="ko-KR" sz="2400" b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𝒃𝒆𝒄𝒂𝒖𝒔𝒆</m:t>
                      </m:r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en-US" altLang="ko-KR" sz="2400" b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132856"/>
                <a:ext cx="8352928" cy="4292970"/>
              </a:xfrm>
              <a:prstGeom prst="rect">
                <a:avLst/>
              </a:prstGeom>
              <a:blipFill rotWithShape="1">
                <a:blip r:embed="rId3"/>
                <a:stretch>
                  <a:fillRect l="-1898" t="-1847" b="-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8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727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Some Backgrounds..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4011" y="2202888"/>
                <a:ext cx="9440598" cy="3825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𝐽𝑆𝐷</m:t>
                      </m:r>
                      <m:d>
                        <m:dPr>
                          <m:endChr m:val="|"/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Calibri" panose="020F0502020204030204" pitchFamily="34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sz="240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:endParaRPr lang="en-US" altLang="ko-KR" sz="240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40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:endParaRPr lang="en-US" altLang="ko-KR" sz="240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:endParaRPr lang="en-US" altLang="ko-KR" sz="240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:endParaRPr lang="en-US" altLang="ko-KR" sz="240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func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+2</m:t>
                      </m:r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𝐽𝑆𝐷</m:t>
                      </m:r>
                      <m:d>
                        <m:dPr>
                          <m:endChr m:val="|"/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" y="2202888"/>
                <a:ext cx="9440598" cy="382502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6750" y="1412776"/>
            <a:ext cx="8379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 Divergence: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Jensen-Shannon Divergence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704" y="3284984"/>
            <a:ext cx="5184576" cy="10081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4486602" y="4509120"/>
            <a:ext cx="733470" cy="71572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444208" y="4331940"/>
                <a:ext cx="12049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𝑪</m:t>
                      </m:r>
                      <m:d>
                        <m:dPr>
                          <m:ctrlPr>
                            <a:rPr lang="en-US" altLang="ko-KR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32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ko-KR" altLang="en-US" sz="32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331940"/>
                <a:ext cx="120494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027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Solution is Exist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87825" y="2202887"/>
                <a:ext cx="7551811" cy="691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func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+2</m:t>
                      </m:r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𝐽𝑆𝐷</m:t>
                      </m:r>
                      <m:d>
                        <m:dPr>
                          <m:endChr m:val="|"/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5" y="2202887"/>
                <a:ext cx="7551811" cy="69140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759" y="3356992"/>
                <a:ext cx="8379705" cy="2354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𝒑</m:t>
                        </m:r>
                      </m:e>
                      <m:sub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𝒅𝒂𝒕𝒂</m:t>
                        </m:r>
                      </m:sub>
                    </m:sSub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𝒑</m:t>
                        </m:r>
                      </m:e>
                      <m:sub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이면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𝐽𝑆𝐷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이므로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Minimum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이다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altLang="ko-KR" sz="28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그리고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𝐶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𝑔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는 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Rough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하게 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Convex..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가 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Optimum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이란 보장이 없어서 약간 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Tricky..</a:t>
                </a:r>
                <a:endParaRPr lang="en-US" altLang="ko-KR" sz="28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59" y="3356992"/>
                <a:ext cx="8379705" cy="2354875"/>
              </a:xfrm>
              <a:prstGeom prst="rect">
                <a:avLst/>
              </a:prstGeom>
              <a:blipFill rotWithShape="1">
                <a:blip r:embed="rId3"/>
                <a:stretch>
                  <a:fillRect t="-1036" b="-6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4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160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767" y="1916832"/>
            <a:ext cx="8379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으로 가는 알고리즘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ctr">
              <a:buFont typeface="Wingdings"/>
              <a:buChar char="à"/>
            </a:pP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이게 어렵다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</a:p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GAN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의 단점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algn="ctr"/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GAN Original Paper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에서는 이 부분의</a:t>
            </a:r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수학적 증명이 빈약하다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algn="ctr"/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이로 인해 수많은 후속 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GAN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을 탄생시켰다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3834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</a:t>
            </a:r>
          </a:p>
          <a:p>
            <a:r>
              <a:rPr lang="en-US" altLang="ko-KR" sz="24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Deep Convolutional - GAN</a:t>
            </a:r>
          </a:p>
          <a:p>
            <a:r>
              <a:rPr lang="en-US" altLang="ko-KR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ko-KR" altLang="en-US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을 안정화시키고</a:t>
            </a:r>
            <a:r>
              <a:rPr lang="en-US" altLang="ko-KR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성능을 올리기 위해</a:t>
            </a:r>
            <a:endParaRPr lang="en-US" altLang="ko-KR" sz="2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여러가지를 제시한 논문</a:t>
            </a:r>
            <a:endParaRPr lang="en-US" altLang="ko-KR" sz="2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소소한 </a:t>
            </a:r>
            <a:r>
              <a:rPr lang="en-US" altLang="ko-KR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Tip </a:t>
            </a:r>
            <a:r>
              <a:rPr lang="ko-KR" altLang="en-US" sz="2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등등이 존재하지만 깊은 수학적 증명은 없다</a:t>
            </a:r>
            <a:r>
              <a:rPr lang="en-US" altLang="ko-KR" sz="24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97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8759" y="4797152"/>
            <a:ext cx="8379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을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으로 구현하라</a:t>
            </a:r>
            <a:endParaRPr lang="en-US" altLang="ko-KR" sz="28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 Normaliztion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을 사용하라</a:t>
            </a:r>
            <a:endParaRPr lang="en-US" altLang="ko-KR" sz="28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Fully-Connected Layer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쓰지 마라</a:t>
            </a:r>
            <a:endParaRPr lang="en-US" altLang="ko-KR" sz="28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쓰고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Discriminator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에서는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LeakyReLU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써라</a:t>
            </a:r>
            <a:endParaRPr lang="en-US" altLang="ko-KR" sz="28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0720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Implementation</a:t>
            </a:r>
          </a:p>
          <a:p>
            <a:pPr lvl="0"/>
            <a:r>
              <a:rPr lang="en-US" altLang="ko-KR" sz="28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</a:p>
          <a:p>
            <a:pPr lvl="0"/>
            <a:r>
              <a:rPr lang="en-US" altLang="ko-KR" sz="14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https://github.com/yunjey/pytorch-tutorial/blob/master/tutorials</a:t>
            </a:r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lvl="0"/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02-intermediate/generative_adversarial_network/main.py</a:t>
            </a:r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14719"/>
            <a:ext cx="2520280" cy="492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7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0720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Implementation</a:t>
            </a:r>
          </a:p>
          <a:p>
            <a:pPr lvl="0"/>
            <a:r>
              <a:rPr lang="en-US" altLang="ko-KR" sz="28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</a:p>
          <a:p>
            <a:pPr lvl="0"/>
            <a:r>
              <a:rPr lang="en-US" altLang="ko-KR" sz="14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https://github.com/yunjey/pytorch-tutorial/blob/master/tutorials</a:t>
            </a:r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lvl="0"/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02-intermediate/generative_adversarial_network/main.py</a:t>
            </a:r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6424219" cy="14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5" y="4118284"/>
            <a:ext cx="6080040" cy="118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0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85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Implementation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896526"/>
            <a:ext cx="4464497" cy="589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55976" y="1404059"/>
            <a:ext cx="5040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real_labels = 1</a:t>
            </a: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fake_labels = 0</a:t>
            </a: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criterion = Binary Cross Entorpy</a:t>
            </a:r>
          </a:p>
          <a:p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Discriminator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</a:t>
            </a:r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Image Input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Label Loss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와</a:t>
            </a:r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 Image Input from Generator</a:t>
            </a:r>
          </a:p>
          <a:p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 Label Loss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합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1" y="2838388"/>
            <a:ext cx="3816425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1" y="4293096"/>
            <a:ext cx="3816425" cy="7200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85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Implementation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" y="1700808"/>
            <a:ext cx="588728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55976" y="2046327"/>
            <a:ext cx="504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Generator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</a:t>
            </a:r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된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</a:t>
            </a:r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Discriminant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통과하여</a:t>
            </a:r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최종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에서</a:t>
            </a:r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Label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되도록 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설정</a:t>
            </a:r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(Discriminant</a:t>
            </a:r>
            <a:r>
              <a:rPr lang="ko-KR" altLang="en-US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속여야 하므로</a:t>
            </a:r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1" y="2636912"/>
            <a:ext cx="3888433" cy="9001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85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Implementation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" y="1676354"/>
            <a:ext cx="8100392" cy="412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1916831"/>
            <a:ext cx="7920880" cy="18239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3893209"/>
            <a:ext cx="7920880" cy="1624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55976" y="126876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Discriminator</a:t>
            </a:r>
            <a:endParaRPr lang="en-US" altLang="ko-KR" sz="32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5541968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Generator: </a:t>
            </a:r>
            <a:r>
              <a:rPr lang="ko-KR" altLang="en-US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좀 더 유리하게</a:t>
            </a:r>
            <a:endParaRPr lang="en-US" altLang="ko-KR" sz="32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8523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endParaRPr lang="en-US" altLang="ko-KR" sz="4000" b="1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4000" b="1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새로운 </a:t>
            </a:r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ko-KR" altLang="en-US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개발로</a:t>
            </a:r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P(x)</a:t>
            </a:r>
            <a:r>
              <a:rPr lang="ko-KR" altLang="en-US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를 구해보자</a:t>
            </a:r>
            <a:endParaRPr lang="en-US" altLang="ko-KR" sz="4000" b="1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947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Results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4920" y="1340768"/>
            <a:ext cx="10106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[0/200], Step[300/600], d_loss: 0.2157, g_loss: 5.5566, D(x): 0.97, D(G(z)): 0.14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[0/200], Step[600/600], d_loss: 0.0885, g_loss: 4.9176, D(x): 0.99, D(G(z)): 0.06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[1/200], Step[300/600], d_loss: 3.3438, g_loss: 1.2540, D(x): 0.30, D(G(z)): 0.48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[1/200], Step[600/600], d_loss: 0.2958, g_loss: 3.8472, D(x): 0.93, D(G(z)): 0.13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[2/200], Step[300/600], d_loss: 0.7927, g_loss: 1.7361, D(x): 0.73, D(G(z)): 0.30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[2/200], Step[600/600], d_loss: 1.6413, g_loss: 1.7606, D(x): 0.59, D(G(z)): 0.37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4920" y="4820959"/>
            <a:ext cx="9386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[148/200], Step[300/600], d_loss: 0.8458, g_loss: 1.7945, D(x): 0.71, D(G(z)): 0.29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[148/200], Step[600/600], d_loss: 0.8420, g_loss: 1.8755, D(x): 0.73, D(G(z)): 0.29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[149/200], Step[300/600], d_loss: 1.0226, g_loss: 1.7892, D(x): 0.73, D(G(z)): 0.35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Epoch [149/200], Step[600/600], d_loss: 0.9316, g_loss: 1.9049, D(x): 0.68, D(G(z)): 0.26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3491880" y="3212976"/>
            <a:ext cx="1944216" cy="124435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84168" y="1340768"/>
            <a:ext cx="2376264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192" y="4581128"/>
            <a:ext cx="2376264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947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Results</a:t>
            </a:r>
          </a:p>
        </p:txBody>
      </p:sp>
      <p:pic>
        <p:nvPicPr>
          <p:cNvPr id="1026" name="Picture 2" descr="C:\Users\teokim\Downloads\GAN\real_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3050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andicam 2017-07-01 17-35-46-32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3968" y="545614"/>
            <a:ext cx="3581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okim\Downloads\GAN\fake_image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2776"/>
            <a:ext cx="2211426" cy="358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eokim\Downloads\GAN\fake_images-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412776"/>
            <a:ext cx="2211426" cy="358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eokim\Downloads\GAN\fake_images-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2" y="1412776"/>
            <a:ext cx="2211426" cy="358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eokim\Downloads\GAN\fake_images-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52" y="1412776"/>
            <a:ext cx="2211426" cy="358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2166" y="4994920"/>
            <a:ext cx="151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752" y="188640"/>
            <a:ext cx="2947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0724" y="4994920"/>
            <a:ext cx="1518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9194" y="4994920"/>
            <a:ext cx="1518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2628" y="4994920"/>
            <a:ext cx="1518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100</a:t>
            </a:r>
          </a:p>
        </p:txBody>
      </p:sp>
    </p:spTree>
    <p:extLst>
      <p:ext uri="{BB962C8B-B14F-4D97-AF65-F5344CB8AC3E}">
        <p14:creationId xmlns:p14="http://schemas.microsoft.com/office/powerpoint/2010/main" val="407018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78565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DCGAN: Implementation</a:t>
            </a:r>
          </a:p>
          <a:p>
            <a:pPr lvl="0"/>
            <a:r>
              <a:rPr lang="en-US" altLang="ko-KR" sz="28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</a:p>
          <a:p>
            <a:pPr lvl="0"/>
            <a:r>
              <a:rPr lang="en-US" altLang="ko-KR" sz="14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https://github.com/yunjey/pytorch-tutorial/tree/master/tutorials/03-advanced/deep_convolutional_gan</a:t>
            </a:r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16824" cy="448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78565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DCGAN: Implementation</a:t>
            </a:r>
          </a:p>
          <a:p>
            <a:pPr lvl="0"/>
            <a:r>
              <a:rPr lang="en-US" altLang="ko-KR" sz="28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</a:p>
          <a:p>
            <a:pPr lvl="0"/>
            <a:r>
              <a:rPr lang="en-US" altLang="ko-KR" sz="14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https://github.com/yunjey/pytorch-tutorial/tree/master/tutorials/03-advanced/deep_convolutional_gan</a:t>
            </a:r>
            <a:endParaRPr lang="en-US" altLang="ko-KR" sz="40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6343860" cy="372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5445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DCGAN: Implementation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" y="2636912"/>
            <a:ext cx="747997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82" y="948440"/>
            <a:ext cx="45910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6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5445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DCGAN: Implementation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70" y="2564904"/>
            <a:ext cx="7346830" cy="37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27" y="901588"/>
            <a:ext cx="4367985" cy="151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353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DCGAN: Results</a:t>
            </a:r>
          </a:p>
        </p:txBody>
      </p:sp>
      <p:pic>
        <p:nvPicPr>
          <p:cNvPr id="1026" name="Picture 2" descr="C:\Users\teokim\Downloads\samples\fake_samples-1-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2" y="980728"/>
            <a:ext cx="373034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eokim\Downloads\samples\fake_samples-3-4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67" y="2925152"/>
            <a:ext cx="3729925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eokim\Downloads\samples\fake_samples-6-3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69368"/>
            <a:ext cx="3729925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7112" y="2852936"/>
            <a:ext cx="151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4811543"/>
            <a:ext cx="151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3323" y="4273932"/>
            <a:ext cx="151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6</a:t>
            </a:r>
          </a:p>
        </p:txBody>
      </p:sp>
    </p:spTree>
    <p:extLst>
      <p:ext uri="{BB962C8B-B14F-4D97-AF65-F5344CB8AC3E}">
        <p14:creationId xmlns:p14="http://schemas.microsoft.com/office/powerpoint/2010/main" val="11873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748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Trend of Generative Models</a:t>
            </a:r>
          </a:p>
          <a:p>
            <a:r>
              <a:rPr lang="en-US" altLang="ko-KR" sz="16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https://github.com/terryum/awesome-deep-learning-papers/blob/master/README.md</a:t>
            </a:r>
            <a:endParaRPr lang="en-US" altLang="ko-KR" sz="16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752" y="1523129"/>
            <a:ext cx="79476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Hot (Important) Papers! (by Citation)</a:t>
            </a:r>
          </a:p>
          <a:p>
            <a:endParaRPr lang="en-US" altLang="ko-KR" sz="32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Pixel-RNN, 2016</a:t>
            </a:r>
          </a:p>
          <a:p>
            <a:r>
              <a:rPr lang="en-US" altLang="ko-KR" sz="2000" b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Improved Techniques for Training GANs, 2016</a:t>
            </a:r>
          </a:p>
          <a:p>
            <a:r>
              <a:rPr lang="en-US" altLang="ko-KR" sz="2000" b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Unsupervised Representation Learning with Deep Convolutional 	Generative Adversarial Networks (DCGAN), 2015</a:t>
            </a:r>
          </a:p>
          <a:p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DRAW: A Recurrent Neural Network for Image Generation, 2015</a:t>
            </a: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Generative Adversarial Nets (GAN), 2014</a:t>
            </a:r>
          </a:p>
          <a:p>
            <a:r>
              <a:rPr lang="en-US" altLang="ko-KR" sz="20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Auto-Encoding Variational Bayes (VAE), 2013</a:t>
            </a:r>
          </a:p>
          <a:p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Build High-level Feature using Large Scale Unsupervised Learning, 2013</a:t>
            </a:r>
            <a:endParaRPr lang="en-US" altLang="ko-KR" sz="20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6752" y="188640"/>
            <a:ext cx="748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Trend of Generative Models</a:t>
            </a:r>
          </a:p>
          <a:p>
            <a:r>
              <a:rPr lang="en-US" altLang="ko-KR" sz="16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https://github.com/terryum/awesome-deep-learning-papers/blob/master/README.md</a:t>
            </a:r>
            <a:endParaRPr lang="en-US" altLang="ko-KR" sz="16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752" y="1523129"/>
            <a:ext cx="79476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Papers</a:t>
            </a:r>
            <a:endParaRPr lang="en-US" altLang="ko-KR" sz="32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Wasserstein GAN, 2017</a:t>
            </a:r>
          </a:p>
          <a:p>
            <a:pPr marL="342900" indent="-342900">
              <a:buFontTx/>
              <a:buChar char="-"/>
            </a:pPr>
            <a:endParaRPr lang="en-US" altLang="ko-KR" sz="20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</a:t>
            </a:r>
            <a:r>
              <a:rPr lang="ko-KR" altLang="en-US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 </a:t>
            </a:r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ko-KR" altLang="en-US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사용되었던 </a:t>
            </a:r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ko-KR" altLang="en-US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r>
              <a:rPr lang="ko-KR" altLang="en-US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을 </a:t>
            </a:r>
            <a:r>
              <a:rPr lang="en-US" altLang="ko-KR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Wasserstein Distance</a:t>
            </a:r>
            <a:r>
              <a:rPr lang="ko-KR" altLang="en-US" sz="20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변경하여 안정적으로 수렴</a:t>
            </a:r>
            <a:endParaRPr lang="en-US" altLang="ko-KR" sz="20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ko-KR" altLang="en-US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 수학적 안정성을 찾아가는 듯 하다</a:t>
            </a:r>
            <a:r>
              <a:rPr lang="en-US" altLang="ko-KR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ko-KR" altLang="en-US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근데 요구되는 수학적</a:t>
            </a:r>
            <a:endParaRPr lang="en-US" altLang="ko-KR" sz="2000" smtClean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ko-KR" altLang="en-US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엄청나게 많다</a:t>
            </a:r>
            <a:r>
              <a:rPr lang="en-US" altLang="ko-KR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endParaRPr lang="en-US" altLang="ko-KR" sz="20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STUDY!</a:t>
            </a:r>
          </a:p>
        </p:txBody>
      </p:sp>
    </p:spTree>
    <p:extLst>
      <p:ext uri="{BB962C8B-B14F-4D97-AF65-F5344CB8AC3E}">
        <p14:creationId xmlns:p14="http://schemas.microsoft.com/office/powerpoint/2010/main" val="17640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340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Idea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52074" y="1520788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94212" y="1268760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1949468" y="2096852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136303" y="2467871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03" y="2467871"/>
                <a:ext cx="1725280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99041" y="1907142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1" y="1907142"/>
                <a:ext cx="1274708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168352" y="1722476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97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208941"/>
            <a:ext cx="86432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You Can See Again</a:t>
            </a:r>
          </a:p>
          <a:p>
            <a:pPr algn="ctr"/>
            <a:endParaRPr lang="en-US" altLang="ko-KR" sz="66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</a:p>
          <a:p>
            <a:pPr algn="ctr"/>
            <a:endParaRPr lang="en-US" altLang="ko-KR" sz="66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400" b="1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https://taeoh-kim.github.io/blog/blog/generative-models-part-1/</a:t>
            </a:r>
            <a:endParaRPr lang="en-US" altLang="ko-KR" sz="24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1772816"/>
            <a:ext cx="38050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pPr algn="ctr"/>
            <a:endParaRPr lang="en-US" altLang="ko-KR" sz="6600" b="1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Qusetion?</a:t>
            </a:r>
          </a:p>
        </p:txBody>
      </p:sp>
    </p:spTree>
    <p:extLst>
      <p:ext uri="{BB962C8B-B14F-4D97-AF65-F5344CB8AC3E}">
        <p14:creationId xmlns:p14="http://schemas.microsoft.com/office/powerpoint/2010/main" val="14020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340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Idea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52074" y="1520788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94212" y="1268760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1949468" y="2096852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136303" y="2467871"/>
                <a:ext cx="1418530" cy="11172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03" y="2467871"/>
                <a:ext cx="1418530" cy="11172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99041" y="1907142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1" y="1907142"/>
                <a:ext cx="1274708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168352" y="1722476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1804" y="4293096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04056" y="4746812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14" name="아래쪽 화살표 13"/>
          <p:cNvSpPr/>
          <p:nvPr/>
        </p:nvSpPr>
        <p:spPr>
          <a:xfrm>
            <a:off x="4898178" y="3470106"/>
            <a:ext cx="752308" cy="13900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12108" y="5121188"/>
            <a:ext cx="1236310" cy="4320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68352" y="5013176"/>
            <a:ext cx="421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Discriminator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444208" y="5121188"/>
            <a:ext cx="1236310" cy="4320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77977" y="4860158"/>
            <a:ext cx="1386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Real?</a:t>
            </a: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Fake?</a:t>
            </a:r>
          </a:p>
        </p:txBody>
      </p:sp>
    </p:spTree>
    <p:extLst>
      <p:ext uri="{BB962C8B-B14F-4D97-AF65-F5344CB8AC3E}">
        <p14:creationId xmlns:p14="http://schemas.microsoft.com/office/powerpoint/2010/main" val="290257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340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Idea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4804"/>
            <a:ext cx="8352928" cy="323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23091" y="5157192"/>
                <a:ext cx="7693325" cy="572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91" y="5157192"/>
                <a:ext cx="7693325" cy="572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cs231n</a:t>
            </a:r>
          </a:p>
        </p:txBody>
      </p:sp>
    </p:spTree>
    <p:extLst>
      <p:ext uri="{BB962C8B-B14F-4D97-AF65-F5344CB8AC3E}">
        <p14:creationId xmlns:p14="http://schemas.microsoft.com/office/powerpoint/2010/main" val="8997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7355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Objective Minimax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8028384" y="1628800"/>
            <a:ext cx="57606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23928" y="1916832"/>
            <a:ext cx="493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4774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7355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Objective Minimax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5940152" y="1749913"/>
            <a:ext cx="57606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48272" y="1836113"/>
            <a:ext cx="493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generator 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3688" y="1836113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pdf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275856" y="1772816"/>
            <a:ext cx="57606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7355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Objective Minimax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/>
          <p:cNvCxnSpPr/>
          <p:nvPr/>
        </p:nvCxnSpPr>
        <p:spPr>
          <a:xfrm>
            <a:off x="4416948" y="1628800"/>
            <a:ext cx="57606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567" y="2276872"/>
                <a:ext cx="6968339" cy="4095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of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𝑫</m:t>
                    </m:r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ko-KR" sz="3200" b="1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1: Discriminator Works Well</a:t>
                </a:r>
              </a:p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0: Discriminator Cannot Works</a:t>
                </a:r>
              </a:p>
              <a:p>
                <a:endParaRPr lang="en-US" altLang="ko-KR" sz="3200" b="1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𝑫</m:t>
                    </m:r>
                    <m:d>
                      <m:dPr>
                        <m:ctrlP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  <a:b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𝑫</m:t>
                    </m:r>
                    <m:d>
                      <m:dPr>
                        <m:ctrlP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3200" b="1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𝑮</m:t>
                        </m:r>
                        <m:d>
                          <m:dPr>
                            <m:ctrlPr>
                              <a:rPr lang="en-US" altLang="ko-KR" sz="3200" b="1" i="1" smtClean="0">
                                <a:solidFill>
                                  <a:srgbClr val="0B506F"/>
                                </a:solidFill>
                                <a:latin typeface="Cambria Math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smtClean="0">
                                <a:solidFill>
                                  <a:srgbClr val="0B506F"/>
                                </a:solidFill>
                                <a:latin typeface="Cambria Math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ko-KR" sz="3200" b="1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altLang="ko-KR" sz="3200" b="1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Makes Maximum = 0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7" y="2276872"/>
                <a:ext cx="6968339" cy="4095288"/>
              </a:xfrm>
              <a:prstGeom prst="rect">
                <a:avLst/>
              </a:prstGeom>
              <a:blipFill rotWithShape="1">
                <a:blip r:embed="rId3"/>
                <a:stretch>
                  <a:fillRect l="-2187" t="-1788" b="-4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/>
          <p:cNvCxnSpPr/>
          <p:nvPr/>
        </p:nvCxnSpPr>
        <p:spPr>
          <a:xfrm>
            <a:off x="7651907" y="1690148"/>
            <a:ext cx="1096557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3802559" cy="215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99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GAN: Is Solution Exist?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~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8838"/>
                <a:ext cx="9194953" cy="667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2132856"/>
                <a:ext cx="7920880" cy="4433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 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𝒅𝒂𝒕𝒂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∙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𝒍𝒐𝒈𝑫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𝒈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∙(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𝒍𝒐𝒈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𝑫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:r>
                  <a:rPr lang="en-US" altLang="ko-KR" sz="2400" b="1" smtClean="0">
                    <a:solidFill>
                      <a:srgbClr val="0B506F"/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  <a:t/>
                </a:r>
                <a:br>
                  <a:rPr lang="en-US" altLang="ko-KR" sz="2400" b="1" smtClean="0">
                    <a:solidFill>
                      <a:srgbClr val="0B506F"/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:r>
                  <a:rPr lang="en-US" altLang="ko-KR" sz="2400" b="1" smtClean="0">
                    <a:solidFill>
                      <a:srgbClr val="0B506F"/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  <a:t/>
                </a:r>
                <a:br>
                  <a:rPr lang="en-US" altLang="ko-KR" sz="2400" b="1" smtClean="0">
                    <a:solidFill>
                      <a:srgbClr val="0B506F"/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𝒅𝒂𝒕𝒂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𝑫</m:t>
                          </m:r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𝟏</m:t>
                          </m:r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ko-KR" sz="2400" b="1" i="1" smtClean="0">
                              <a:solidFill>
                                <a:srgbClr val="0B506F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rgbClr val="0B506F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ko-KR" sz="2400" b="1" smtClean="0">
                  <a:solidFill>
                    <a:srgbClr val="0B506F"/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pPr/>
                <a:r>
                  <a:rPr lang="en-US" altLang="ko-KR" sz="24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  <a:t/>
                </a:r>
                <a:br>
                  <a:rPr lang="en-US" altLang="ko-KR" sz="24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mbria Math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𝒅𝒂𝒕𝒂</m:t>
                              </m:r>
                            </m:sub>
                          </m:s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𝒅𝒂𝒕𝒂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  <a:cs typeface="Calibri" panose="020F0502020204030204" pitchFamily="34" charset="0"/>
                                </a:rPr>
                                <m:t>𝒈</m:t>
                              </m:r>
                            </m:sub>
                          </m:s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2400" b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mbria Math"/>
                  <a:cs typeface="Calibri" panose="020F0502020204030204" pitchFamily="34" charset="0"/>
                </a:endParaRPr>
              </a:p>
              <a:p>
                <a:endParaRPr lang="en-US" altLang="ko-KR" sz="2400" b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132856"/>
                <a:ext cx="7920880" cy="4433971"/>
              </a:xfrm>
              <a:prstGeom prst="rect">
                <a:avLst/>
              </a:prstGeom>
              <a:blipFill rotWithShape="1">
                <a:blip r:embed="rId3"/>
                <a:stretch>
                  <a:fillRect l="-2079" t="-2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1278</Words>
  <Application>Microsoft Office PowerPoint</Application>
  <PresentationFormat>화면 슬라이드 쇼(4:3)</PresentationFormat>
  <Paragraphs>192</Paragraphs>
  <Slides>31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Generative Models VAE/GAN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Review and Trend and Generative Models</dc:title>
  <dc:creator>Microsoft Corporation</dc:creator>
  <cp:lastModifiedBy>teokim</cp:lastModifiedBy>
  <cp:revision>84</cp:revision>
  <dcterms:created xsi:type="dcterms:W3CDTF">2006-10-05T04:04:58Z</dcterms:created>
  <dcterms:modified xsi:type="dcterms:W3CDTF">2017-07-07T09:08:54Z</dcterms:modified>
</cp:coreProperties>
</file>